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76419D-C1BF-4DCA-A035-BC536BF8FED5}" type="doc">
      <dgm:prSet loTypeId="urn:microsoft.com/office/officeart/2005/8/layout/vList5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CL"/>
        </a:p>
      </dgm:t>
    </dgm:pt>
    <dgm:pt modelId="{EE8A6DA3-6A04-4555-80AB-8B86AD016E0F}">
      <dgm:prSet/>
      <dgm:spPr/>
      <dgm:t>
        <a:bodyPr/>
        <a:lstStyle/>
        <a:p>
          <a:pPr rtl="0"/>
          <a:r>
            <a:rPr lang="es-CL" b="1" dirty="0" smtClean="0"/>
            <a:t>COMITÉ DE LISTA DE ESPERA </a:t>
          </a:r>
          <a:endParaRPr lang="es-CL" dirty="0"/>
        </a:p>
      </dgm:t>
    </dgm:pt>
    <dgm:pt modelId="{CF8458C0-AD93-449D-9C1F-5AD00A10A366}" type="parTrans" cxnId="{A7401AA7-F572-47B2-8394-B20B9079E083}">
      <dgm:prSet/>
      <dgm:spPr/>
      <dgm:t>
        <a:bodyPr/>
        <a:lstStyle/>
        <a:p>
          <a:endParaRPr lang="es-CL"/>
        </a:p>
      </dgm:t>
    </dgm:pt>
    <dgm:pt modelId="{D120E003-47B7-4B38-8D6C-81D8CE19851B}" type="sibTrans" cxnId="{A7401AA7-F572-47B2-8394-B20B9079E083}">
      <dgm:prSet/>
      <dgm:spPr/>
      <dgm:t>
        <a:bodyPr/>
        <a:lstStyle/>
        <a:p>
          <a:endParaRPr lang="es-CL"/>
        </a:p>
      </dgm:t>
    </dgm:pt>
    <dgm:pt modelId="{3826F435-BABA-498F-9BC1-EBD05B39F498}">
      <dgm:prSet/>
      <dgm:spPr/>
      <dgm:t>
        <a:bodyPr/>
        <a:lstStyle/>
        <a:p>
          <a:pPr rtl="0"/>
          <a:r>
            <a:rPr lang="es-CL" b="1" dirty="0" smtClean="0"/>
            <a:t>30 DE NOVIEMBRE 2021</a:t>
          </a:r>
          <a:endParaRPr lang="es-CL" dirty="0"/>
        </a:p>
      </dgm:t>
    </dgm:pt>
    <dgm:pt modelId="{D9F157F2-8C55-47E3-96D6-9D66726083ED}" type="parTrans" cxnId="{7F4147C4-CB49-4872-90F0-6CC12D113E52}">
      <dgm:prSet/>
      <dgm:spPr/>
      <dgm:t>
        <a:bodyPr/>
        <a:lstStyle/>
        <a:p>
          <a:endParaRPr lang="es-CL"/>
        </a:p>
      </dgm:t>
    </dgm:pt>
    <dgm:pt modelId="{DB32F3DC-D12E-4D4A-B061-40C3BA59727A}" type="sibTrans" cxnId="{7F4147C4-CB49-4872-90F0-6CC12D113E52}">
      <dgm:prSet/>
      <dgm:spPr/>
      <dgm:t>
        <a:bodyPr/>
        <a:lstStyle/>
        <a:p>
          <a:endParaRPr lang="es-CL"/>
        </a:p>
      </dgm:t>
    </dgm:pt>
    <dgm:pt modelId="{51A65A25-FC98-4503-B1DC-12791F4D7D0B}">
      <dgm:prSet/>
      <dgm:spPr/>
      <dgm:t>
        <a:bodyPr/>
        <a:lstStyle/>
        <a:p>
          <a:pPr rtl="0"/>
          <a:r>
            <a:rPr lang="es-CL" b="1" dirty="0" smtClean="0"/>
            <a:t>DPTO. ARTICULACION DE LA RED </a:t>
          </a:r>
          <a:endParaRPr lang="es-CL" dirty="0"/>
        </a:p>
      </dgm:t>
    </dgm:pt>
    <dgm:pt modelId="{3E59CFC2-9E82-41ED-BF52-4F03C75DFCDE}" type="parTrans" cxnId="{507DE66E-980E-46A4-9F38-9932B7CE0577}">
      <dgm:prSet/>
      <dgm:spPr/>
      <dgm:t>
        <a:bodyPr/>
        <a:lstStyle/>
        <a:p>
          <a:endParaRPr lang="es-CL"/>
        </a:p>
      </dgm:t>
    </dgm:pt>
    <dgm:pt modelId="{C2AB3B9E-9F86-496D-8AEA-295E49171BA3}" type="sibTrans" cxnId="{507DE66E-980E-46A4-9F38-9932B7CE0577}">
      <dgm:prSet/>
      <dgm:spPr/>
      <dgm:t>
        <a:bodyPr/>
        <a:lstStyle/>
        <a:p>
          <a:endParaRPr lang="es-CL"/>
        </a:p>
      </dgm:t>
    </dgm:pt>
    <dgm:pt modelId="{AEEB982C-921B-445D-9216-15EC6D763AC9}">
      <dgm:prSet/>
      <dgm:spPr/>
      <dgm:t>
        <a:bodyPr/>
        <a:lstStyle/>
        <a:p>
          <a:pPr rtl="0"/>
          <a:r>
            <a:rPr lang="es-CL" b="1" dirty="0" smtClean="0"/>
            <a:t>GESTION DE LISTA DE ESPERA </a:t>
          </a:r>
          <a:endParaRPr lang="es-CL" dirty="0"/>
        </a:p>
      </dgm:t>
    </dgm:pt>
    <dgm:pt modelId="{DBED4D17-8E3F-433C-9EDD-88C17DAF82B1}" type="parTrans" cxnId="{5CF75B86-E0D5-4B3A-B7FB-02326723484D}">
      <dgm:prSet/>
      <dgm:spPr/>
      <dgm:t>
        <a:bodyPr/>
        <a:lstStyle/>
        <a:p>
          <a:endParaRPr lang="es-CL"/>
        </a:p>
      </dgm:t>
    </dgm:pt>
    <dgm:pt modelId="{BCBE84E7-0773-4D47-BA64-9705D078EEDF}" type="sibTrans" cxnId="{5CF75B86-E0D5-4B3A-B7FB-02326723484D}">
      <dgm:prSet/>
      <dgm:spPr/>
      <dgm:t>
        <a:bodyPr/>
        <a:lstStyle/>
        <a:p>
          <a:endParaRPr lang="es-CL"/>
        </a:p>
      </dgm:t>
    </dgm:pt>
    <dgm:pt modelId="{2D24C396-264A-4766-BAD4-E0133A743380}" type="pres">
      <dgm:prSet presAssocID="{EE76419D-C1BF-4DCA-A035-BC536BF8FED5}" presName="Name0" presStyleCnt="0">
        <dgm:presLayoutVars>
          <dgm:dir/>
          <dgm:animLvl val="lvl"/>
          <dgm:resizeHandles val="exact"/>
        </dgm:presLayoutVars>
      </dgm:prSet>
      <dgm:spPr/>
    </dgm:pt>
    <dgm:pt modelId="{66A96205-B476-4048-891E-00194848BBCD}" type="pres">
      <dgm:prSet presAssocID="{EE8A6DA3-6A04-4555-80AB-8B86AD016E0F}" presName="linNode" presStyleCnt="0"/>
      <dgm:spPr/>
    </dgm:pt>
    <dgm:pt modelId="{DE9621CD-BE9F-4F85-8DD3-783C9BC0EE2F}" type="pres">
      <dgm:prSet presAssocID="{EE8A6DA3-6A04-4555-80AB-8B86AD016E0F}" presName="parentText" presStyleLbl="node1" presStyleIdx="0" presStyleCnt="4" custScaleX="205761" custScaleY="2000000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53E7D6B-13DD-4683-B939-871ED1CCDB9A}" type="pres">
      <dgm:prSet presAssocID="{D120E003-47B7-4B38-8D6C-81D8CE19851B}" presName="sp" presStyleCnt="0"/>
      <dgm:spPr/>
    </dgm:pt>
    <dgm:pt modelId="{254E9F36-8849-4FF9-9180-A644F5E643C1}" type="pres">
      <dgm:prSet presAssocID="{3826F435-BABA-498F-9BC1-EBD05B39F498}" presName="linNode" presStyleCnt="0"/>
      <dgm:spPr/>
    </dgm:pt>
    <dgm:pt modelId="{E0EB6417-F951-4169-B7C6-9FFDE1B579D1}" type="pres">
      <dgm:prSet presAssocID="{3826F435-BABA-498F-9BC1-EBD05B39F498}" presName="parentText" presStyleLbl="node1" presStyleIdx="1" presStyleCnt="4" custScaleX="205761" custScaleY="2000000">
        <dgm:presLayoutVars>
          <dgm:chMax val="1"/>
          <dgm:bulletEnabled val="1"/>
        </dgm:presLayoutVars>
      </dgm:prSet>
      <dgm:spPr/>
    </dgm:pt>
    <dgm:pt modelId="{A337872B-A856-4FFD-A7A7-93E6C88242F1}" type="pres">
      <dgm:prSet presAssocID="{DB32F3DC-D12E-4D4A-B061-40C3BA59727A}" presName="sp" presStyleCnt="0"/>
      <dgm:spPr/>
    </dgm:pt>
    <dgm:pt modelId="{D2FB2820-5215-4D3D-AE6E-7542F17A9CA4}" type="pres">
      <dgm:prSet presAssocID="{51A65A25-FC98-4503-B1DC-12791F4D7D0B}" presName="linNode" presStyleCnt="0"/>
      <dgm:spPr/>
    </dgm:pt>
    <dgm:pt modelId="{65FA1CE4-1675-419A-A951-5E4957FF44D1}" type="pres">
      <dgm:prSet presAssocID="{51A65A25-FC98-4503-B1DC-12791F4D7D0B}" presName="parentText" presStyleLbl="node1" presStyleIdx="2" presStyleCnt="4" custScaleX="205761" custScaleY="2000000">
        <dgm:presLayoutVars>
          <dgm:chMax val="1"/>
          <dgm:bulletEnabled val="1"/>
        </dgm:presLayoutVars>
      </dgm:prSet>
      <dgm:spPr/>
    </dgm:pt>
    <dgm:pt modelId="{9512C53C-9455-4817-8C6D-FB805131A1B3}" type="pres">
      <dgm:prSet presAssocID="{C2AB3B9E-9F86-496D-8AEA-295E49171BA3}" presName="sp" presStyleCnt="0"/>
      <dgm:spPr/>
    </dgm:pt>
    <dgm:pt modelId="{2B6B9602-40CC-49FB-8339-6465698F5F04}" type="pres">
      <dgm:prSet presAssocID="{AEEB982C-921B-445D-9216-15EC6D763AC9}" presName="linNode" presStyleCnt="0"/>
      <dgm:spPr/>
    </dgm:pt>
    <dgm:pt modelId="{0A3F6360-EB8E-4BB2-A9BF-0B16DB77A25E}" type="pres">
      <dgm:prSet presAssocID="{AEEB982C-921B-445D-9216-15EC6D763AC9}" presName="parentText" presStyleLbl="node1" presStyleIdx="3" presStyleCnt="4" custScaleX="205761" custScaleY="2000000">
        <dgm:presLayoutVars>
          <dgm:chMax val="1"/>
          <dgm:bulletEnabled val="1"/>
        </dgm:presLayoutVars>
      </dgm:prSet>
      <dgm:spPr/>
    </dgm:pt>
  </dgm:ptLst>
  <dgm:cxnLst>
    <dgm:cxn modelId="{7F4147C4-CB49-4872-90F0-6CC12D113E52}" srcId="{EE76419D-C1BF-4DCA-A035-BC536BF8FED5}" destId="{3826F435-BABA-498F-9BC1-EBD05B39F498}" srcOrd="1" destOrd="0" parTransId="{D9F157F2-8C55-47E3-96D6-9D66726083ED}" sibTransId="{DB32F3DC-D12E-4D4A-B061-40C3BA59727A}"/>
    <dgm:cxn modelId="{78EDFD22-A04B-4473-81A6-54D3CD899E25}" type="presOf" srcId="{3826F435-BABA-498F-9BC1-EBD05B39F498}" destId="{E0EB6417-F951-4169-B7C6-9FFDE1B579D1}" srcOrd="0" destOrd="0" presId="urn:microsoft.com/office/officeart/2005/8/layout/vList5"/>
    <dgm:cxn modelId="{08D5FF1C-1707-423B-A4DD-F4D6877A0246}" type="presOf" srcId="{AEEB982C-921B-445D-9216-15EC6D763AC9}" destId="{0A3F6360-EB8E-4BB2-A9BF-0B16DB77A25E}" srcOrd="0" destOrd="0" presId="urn:microsoft.com/office/officeart/2005/8/layout/vList5"/>
    <dgm:cxn modelId="{68149550-2D7B-4243-BCE3-664ED35F82DA}" type="presOf" srcId="{51A65A25-FC98-4503-B1DC-12791F4D7D0B}" destId="{65FA1CE4-1675-419A-A951-5E4957FF44D1}" srcOrd="0" destOrd="0" presId="urn:microsoft.com/office/officeart/2005/8/layout/vList5"/>
    <dgm:cxn modelId="{A7401AA7-F572-47B2-8394-B20B9079E083}" srcId="{EE76419D-C1BF-4DCA-A035-BC536BF8FED5}" destId="{EE8A6DA3-6A04-4555-80AB-8B86AD016E0F}" srcOrd="0" destOrd="0" parTransId="{CF8458C0-AD93-449D-9C1F-5AD00A10A366}" sibTransId="{D120E003-47B7-4B38-8D6C-81D8CE19851B}"/>
    <dgm:cxn modelId="{5CF75B86-E0D5-4B3A-B7FB-02326723484D}" srcId="{EE76419D-C1BF-4DCA-A035-BC536BF8FED5}" destId="{AEEB982C-921B-445D-9216-15EC6D763AC9}" srcOrd="3" destOrd="0" parTransId="{DBED4D17-8E3F-433C-9EDD-88C17DAF82B1}" sibTransId="{BCBE84E7-0773-4D47-BA64-9705D078EEDF}"/>
    <dgm:cxn modelId="{5F267BF9-FC22-438D-8B30-2BF8D7F570EA}" type="presOf" srcId="{EE76419D-C1BF-4DCA-A035-BC536BF8FED5}" destId="{2D24C396-264A-4766-BAD4-E0133A743380}" srcOrd="0" destOrd="0" presId="urn:microsoft.com/office/officeart/2005/8/layout/vList5"/>
    <dgm:cxn modelId="{507DE66E-980E-46A4-9F38-9932B7CE0577}" srcId="{EE76419D-C1BF-4DCA-A035-BC536BF8FED5}" destId="{51A65A25-FC98-4503-B1DC-12791F4D7D0B}" srcOrd="2" destOrd="0" parTransId="{3E59CFC2-9E82-41ED-BF52-4F03C75DFCDE}" sibTransId="{C2AB3B9E-9F86-496D-8AEA-295E49171BA3}"/>
    <dgm:cxn modelId="{4E05FD68-F9DF-4D05-A746-1D4580BFC92B}" type="presOf" srcId="{EE8A6DA3-6A04-4555-80AB-8B86AD016E0F}" destId="{DE9621CD-BE9F-4F85-8DD3-783C9BC0EE2F}" srcOrd="0" destOrd="0" presId="urn:microsoft.com/office/officeart/2005/8/layout/vList5"/>
    <dgm:cxn modelId="{533B7554-B6D3-4750-926A-A5174197E348}" type="presParOf" srcId="{2D24C396-264A-4766-BAD4-E0133A743380}" destId="{66A96205-B476-4048-891E-00194848BBCD}" srcOrd="0" destOrd="0" presId="urn:microsoft.com/office/officeart/2005/8/layout/vList5"/>
    <dgm:cxn modelId="{21D97EB4-14B0-4F8C-97E3-9B3851428E85}" type="presParOf" srcId="{66A96205-B476-4048-891E-00194848BBCD}" destId="{DE9621CD-BE9F-4F85-8DD3-783C9BC0EE2F}" srcOrd="0" destOrd="0" presId="urn:microsoft.com/office/officeart/2005/8/layout/vList5"/>
    <dgm:cxn modelId="{D11A1450-6E80-4B00-AC13-B43B272C2E63}" type="presParOf" srcId="{2D24C396-264A-4766-BAD4-E0133A743380}" destId="{A53E7D6B-13DD-4683-B939-871ED1CCDB9A}" srcOrd="1" destOrd="0" presId="urn:microsoft.com/office/officeart/2005/8/layout/vList5"/>
    <dgm:cxn modelId="{7FCCDAB9-9648-4499-8CA7-532EBD34871E}" type="presParOf" srcId="{2D24C396-264A-4766-BAD4-E0133A743380}" destId="{254E9F36-8849-4FF9-9180-A644F5E643C1}" srcOrd="2" destOrd="0" presId="urn:microsoft.com/office/officeart/2005/8/layout/vList5"/>
    <dgm:cxn modelId="{8557CD87-48E4-4B36-A7B4-C9E8A4573996}" type="presParOf" srcId="{254E9F36-8849-4FF9-9180-A644F5E643C1}" destId="{E0EB6417-F951-4169-B7C6-9FFDE1B579D1}" srcOrd="0" destOrd="0" presId="urn:microsoft.com/office/officeart/2005/8/layout/vList5"/>
    <dgm:cxn modelId="{E8E60CC6-CE49-4D48-BF67-3032C511DC8B}" type="presParOf" srcId="{2D24C396-264A-4766-BAD4-E0133A743380}" destId="{A337872B-A856-4FFD-A7A7-93E6C88242F1}" srcOrd="3" destOrd="0" presId="urn:microsoft.com/office/officeart/2005/8/layout/vList5"/>
    <dgm:cxn modelId="{76F3C8E5-593E-47BD-9534-737C7473630D}" type="presParOf" srcId="{2D24C396-264A-4766-BAD4-E0133A743380}" destId="{D2FB2820-5215-4D3D-AE6E-7542F17A9CA4}" srcOrd="4" destOrd="0" presId="urn:microsoft.com/office/officeart/2005/8/layout/vList5"/>
    <dgm:cxn modelId="{B230BE74-8040-49D0-9C69-D8C8889E1175}" type="presParOf" srcId="{D2FB2820-5215-4D3D-AE6E-7542F17A9CA4}" destId="{65FA1CE4-1675-419A-A951-5E4957FF44D1}" srcOrd="0" destOrd="0" presId="urn:microsoft.com/office/officeart/2005/8/layout/vList5"/>
    <dgm:cxn modelId="{A5B67377-9F9C-492A-B217-3F563A9D4E71}" type="presParOf" srcId="{2D24C396-264A-4766-BAD4-E0133A743380}" destId="{9512C53C-9455-4817-8C6D-FB805131A1B3}" srcOrd="5" destOrd="0" presId="urn:microsoft.com/office/officeart/2005/8/layout/vList5"/>
    <dgm:cxn modelId="{31742785-4AA2-450D-9AE7-06C62B382BFE}" type="presParOf" srcId="{2D24C396-264A-4766-BAD4-E0133A743380}" destId="{2B6B9602-40CC-49FB-8339-6465698F5F04}" srcOrd="6" destOrd="0" presId="urn:microsoft.com/office/officeart/2005/8/layout/vList5"/>
    <dgm:cxn modelId="{D9B75D19-D4ED-442D-93F7-FB2F29FE163E}" type="presParOf" srcId="{2B6B9602-40CC-49FB-8339-6465698F5F04}" destId="{0A3F6360-EB8E-4BB2-A9BF-0B16DB77A25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9621CD-BE9F-4F85-8DD3-783C9BC0EE2F}">
      <dsp:nvSpPr>
        <dsp:cNvPr id="0" name=""/>
        <dsp:cNvSpPr/>
      </dsp:nvSpPr>
      <dsp:spPr>
        <a:xfrm>
          <a:off x="1333695" y="672"/>
          <a:ext cx="7564004" cy="41129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COMITÉ DE LISTA DE ESPERA </a:t>
          </a:r>
          <a:endParaRPr lang="es-CL" sz="2000" kern="1200" dirty="0"/>
        </a:p>
      </dsp:txBody>
      <dsp:txXfrm>
        <a:off x="1353773" y="20750"/>
        <a:ext cx="7523848" cy="371143"/>
      </dsp:txXfrm>
    </dsp:sp>
    <dsp:sp modelId="{E0EB6417-F951-4169-B7C6-9FFDE1B579D1}">
      <dsp:nvSpPr>
        <dsp:cNvPr id="0" name=""/>
        <dsp:cNvSpPr/>
      </dsp:nvSpPr>
      <dsp:spPr>
        <a:xfrm>
          <a:off x="1333695" y="413000"/>
          <a:ext cx="7564004" cy="41129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30 DE NOVIEMBRE 2021</a:t>
          </a:r>
          <a:endParaRPr lang="es-CL" sz="2000" kern="1200" dirty="0"/>
        </a:p>
      </dsp:txBody>
      <dsp:txXfrm>
        <a:off x="1353773" y="433078"/>
        <a:ext cx="7523848" cy="371143"/>
      </dsp:txXfrm>
    </dsp:sp>
    <dsp:sp modelId="{65FA1CE4-1675-419A-A951-5E4957FF44D1}">
      <dsp:nvSpPr>
        <dsp:cNvPr id="0" name=""/>
        <dsp:cNvSpPr/>
      </dsp:nvSpPr>
      <dsp:spPr>
        <a:xfrm>
          <a:off x="1333695" y="825327"/>
          <a:ext cx="7564004" cy="41129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DPTO. ARTICULACION DE LA RED </a:t>
          </a:r>
          <a:endParaRPr lang="es-CL" sz="2000" kern="1200" dirty="0"/>
        </a:p>
      </dsp:txBody>
      <dsp:txXfrm>
        <a:off x="1353773" y="845405"/>
        <a:ext cx="7523848" cy="371143"/>
      </dsp:txXfrm>
    </dsp:sp>
    <dsp:sp modelId="{0A3F6360-EB8E-4BB2-A9BF-0B16DB77A25E}">
      <dsp:nvSpPr>
        <dsp:cNvPr id="0" name=""/>
        <dsp:cNvSpPr/>
      </dsp:nvSpPr>
      <dsp:spPr>
        <a:xfrm>
          <a:off x="1333695" y="1237655"/>
          <a:ext cx="7564004" cy="41129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GESTION DE LISTA DE ESPERA </a:t>
          </a:r>
          <a:endParaRPr lang="es-CL" sz="2000" kern="1200" dirty="0"/>
        </a:p>
      </dsp:txBody>
      <dsp:txXfrm>
        <a:off x="1353773" y="1257733"/>
        <a:ext cx="7523848" cy="371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6010-4B36-45EA-A2F6-42EE08CA63E9}" type="datetimeFigureOut">
              <a:rPr lang="es-CL" smtClean="0"/>
              <a:t>30-11-2021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C9B7-D0AC-41A7-8752-96D8C5E560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719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6010-4B36-45EA-A2F6-42EE08CA63E9}" type="datetimeFigureOut">
              <a:rPr lang="es-CL" smtClean="0"/>
              <a:t>30-11-2021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C9B7-D0AC-41A7-8752-96D8C5E560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2177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6010-4B36-45EA-A2F6-42EE08CA63E9}" type="datetimeFigureOut">
              <a:rPr lang="es-CL" smtClean="0"/>
              <a:t>30-11-2021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C9B7-D0AC-41A7-8752-96D8C5E560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967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6010-4B36-45EA-A2F6-42EE08CA63E9}" type="datetimeFigureOut">
              <a:rPr lang="es-CL" smtClean="0"/>
              <a:t>30-11-2021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C9B7-D0AC-41A7-8752-96D8C5E560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2142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6010-4B36-45EA-A2F6-42EE08CA63E9}" type="datetimeFigureOut">
              <a:rPr lang="es-CL" smtClean="0"/>
              <a:t>30-11-2021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C9B7-D0AC-41A7-8752-96D8C5E560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129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6010-4B36-45EA-A2F6-42EE08CA63E9}" type="datetimeFigureOut">
              <a:rPr lang="es-CL" smtClean="0"/>
              <a:t>30-11-2021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C9B7-D0AC-41A7-8752-96D8C5E560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244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6010-4B36-45EA-A2F6-42EE08CA63E9}" type="datetimeFigureOut">
              <a:rPr lang="es-CL" smtClean="0"/>
              <a:t>30-11-2021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C9B7-D0AC-41A7-8752-96D8C5E560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202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6010-4B36-45EA-A2F6-42EE08CA63E9}" type="datetimeFigureOut">
              <a:rPr lang="es-CL" smtClean="0"/>
              <a:t>30-11-2021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C9B7-D0AC-41A7-8752-96D8C5E560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8342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6010-4B36-45EA-A2F6-42EE08CA63E9}" type="datetimeFigureOut">
              <a:rPr lang="es-CL" smtClean="0"/>
              <a:t>30-11-2021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C9B7-D0AC-41A7-8752-96D8C5E560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1456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6010-4B36-45EA-A2F6-42EE08CA63E9}" type="datetimeFigureOut">
              <a:rPr lang="es-CL" smtClean="0"/>
              <a:t>30-11-2021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C9B7-D0AC-41A7-8752-96D8C5E560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729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6010-4B36-45EA-A2F6-42EE08CA63E9}" type="datetimeFigureOut">
              <a:rPr lang="es-CL" smtClean="0"/>
              <a:t>30-11-2021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C9B7-D0AC-41A7-8752-96D8C5E560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941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16010-4B36-45EA-A2F6-42EE08CA63E9}" type="datetimeFigureOut">
              <a:rPr lang="es-CL" smtClean="0"/>
              <a:t>30-11-2021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C9B7-D0AC-41A7-8752-96D8C5E560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429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48048616"/>
              </p:ext>
            </p:extLst>
          </p:nvPr>
        </p:nvGraphicFramePr>
        <p:xfrm>
          <a:off x="436605" y="3608172"/>
          <a:ext cx="10231395" cy="1649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0967" y="982685"/>
            <a:ext cx="2316681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6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082" y="7010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L" sz="3200" b="1" dirty="0" smtClean="0">
                <a:solidFill>
                  <a:schemeClr val="accent6">
                    <a:lumMod val="75000"/>
                  </a:schemeClr>
                </a:solidFill>
              </a:rPr>
              <a:t>CIRUGIA MENOR EN ESPERA EN APS </a:t>
            </a:r>
            <a:endParaRPr lang="es-CL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502845"/>
              </p:ext>
            </p:extLst>
          </p:nvPr>
        </p:nvGraphicFramePr>
        <p:xfrm>
          <a:off x="2791274" y="2407298"/>
          <a:ext cx="6399379" cy="2520198"/>
        </p:xfrm>
        <a:graphic>
          <a:graphicData uri="http://schemas.openxmlformats.org/drawingml/2006/table">
            <a:tbl>
              <a:tblPr/>
              <a:tblGrid>
                <a:gridCol w="1592572"/>
                <a:gridCol w="639835"/>
                <a:gridCol w="584392"/>
                <a:gridCol w="749547"/>
                <a:gridCol w="736843"/>
                <a:gridCol w="787659"/>
                <a:gridCol w="622505"/>
                <a:gridCol w="686026"/>
              </a:tblGrid>
              <a:tr h="277175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Etiquetas de fila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&gt;730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121-180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181-364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365-730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61-120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300873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HPU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HPO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JAUREGUI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 LOPETEGUI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OVEJERIA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R. ALTO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</a:t>
                      </a:r>
                      <a:r>
                        <a:rPr lang="es-CL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ALEGRE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QUINTO CENTEN.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26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870" y="234496"/>
            <a:ext cx="10515600" cy="922499"/>
          </a:xfrm>
        </p:spPr>
        <p:txBody>
          <a:bodyPr>
            <a:normAutofit/>
          </a:bodyPr>
          <a:lstStyle/>
          <a:p>
            <a:pPr algn="ctr"/>
            <a:r>
              <a:rPr lang="es-CL" sz="3200" b="1" dirty="0" smtClean="0">
                <a:solidFill>
                  <a:schemeClr val="accent1">
                    <a:lumMod val="50000"/>
                  </a:schemeClr>
                </a:solidFill>
              </a:rPr>
              <a:t>EGRESOS 2021 QUIRURGICOS</a:t>
            </a:r>
            <a:endParaRPr lang="es-CL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6531" t="29252" r="17117" b="24082"/>
          <a:stretch/>
        </p:blipFill>
        <p:spPr>
          <a:xfrm>
            <a:off x="2192692" y="1035697"/>
            <a:ext cx="8089641" cy="333102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6530" t="31020" r="17194" b="46667"/>
          <a:stretch/>
        </p:blipFill>
        <p:spPr>
          <a:xfrm>
            <a:off x="615819" y="4655975"/>
            <a:ext cx="10459617" cy="209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6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645" y="2529827"/>
            <a:ext cx="10515600" cy="1325563"/>
          </a:xfrm>
        </p:spPr>
        <p:txBody>
          <a:bodyPr/>
          <a:lstStyle/>
          <a:p>
            <a:pPr algn="ctr"/>
            <a:r>
              <a:rPr lang="es-CL" dirty="0" smtClean="0">
                <a:solidFill>
                  <a:srgbClr val="FF0000"/>
                </a:solidFill>
              </a:rPr>
              <a:t>COMGES 4-5 </a:t>
            </a:r>
            <a:endParaRPr lang="es-C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9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05039" y="427104"/>
            <a:ext cx="5484845" cy="745218"/>
          </a:xfrm>
        </p:spPr>
        <p:txBody>
          <a:bodyPr>
            <a:normAutofit/>
          </a:bodyPr>
          <a:lstStyle/>
          <a:p>
            <a:pPr algn="ctr"/>
            <a:r>
              <a:rPr lang="es-CL" sz="2000" b="1" dirty="0" smtClean="0"/>
              <a:t>Apelación COMGES 5</a:t>
            </a:r>
            <a:endParaRPr lang="es-CL" sz="2000" b="1" dirty="0"/>
          </a:p>
        </p:txBody>
      </p:sp>
      <p:sp>
        <p:nvSpPr>
          <p:cNvPr id="6" name="Rectángulo 5"/>
          <p:cNvSpPr/>
          <p:nvPr/>
        </p:nvSpPr>
        <p:spPr>
          <a:xfrm>
            <a:off x="1664789" y="430381"/>
            <a:ext cx="2388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dirty="0"/>
              <a:t>Apelación COMGES </a:t>
            </a:r>
            <a:r>
              <a:rPr lang="es-CL" sz="2000" dirty="0" smtClean="0"/>
              <a:t>4</a:t>
            </a:r>
            <a:endParaRPr lang="es-CL" sz="2000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11865"/>
              </p:ext>
            </p:extLst>
          </p:nvPr>
        </p:nvGraphicFramePr>
        <p:xfrm>
          <a:off x="6210179" y="2742226"/>
          <a:ext cx="5862991" cy="3892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6936"/>
                <a:gridCol w="591376"/>
                <a:gridCol w="629871"/>
                <a:gridCol w="645492"/>
                <a:gridCol w="667251"/>
                <a:gridCol w="507133"/>
                <a:gridCol w="1304932"/>
              </a:tblGrid>
              <a:tr h="560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800" dirty="0">
                          <a:effectLst/>
                        </a:rPr>
                        <a:t>Nombre Acción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800">
                          <a:effectLst/>
                        </a:rPr>
                        <a:t>Numerador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800">
                          <a:effectLst/>
                        </a:rPr>
                        <a:t>Denominador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800">
                          <a:effectLst/>
                        </a:rPr>
                        <a:t>Porcentaje de Cumplimiento Obtenido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800">
                          <a:effectLst/>
                        </a:rPr>
                        <a:t>Porcentaje de Cumplimiento Esperado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800">
                          <a:effectLst/>
                        </a:rPr>
                        <a:t>Resultado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800">
                          <a:effectLst/>
                        </a:rPr>
                        <a:t> </a:t>
                      </a:r>
                      <a:endParaRPr lang="es-CL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800">
                          <a:effectLst/>
                        </a:rPr>
                        <a:t>Apelación 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933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800" dirty="0">
                          <a:effectLst/>
                        </a:rPr>
                        <a:t>Resolución del 45,0% de su universo total según la meta definida para SS.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50" dirty="0">
                          <a:effectLst/>
                        </a:rPr>
                        <a:t>135</a:t>
                      </a:r>
                      <a:endParaRPr lang="es-C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50" dirty="0">
                          <a:effectLst/>
                        </a:rPr>
                        <a:t>1.063</a:t>
                      </a:r>
                      <a:endParaRPr lang="es-C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50" dirty="0">
                          <a:effectLst/>
                        </a:rPr>
                        <a:t>12,7%</a:t>
                      </a:r>
                      <a:endParaRPr lang="es-C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50" dirty="0">
                          <a:effectLst/>
                        </a:rPr>
                        <a:t>&gt;=45,0%</a:t>
                      </a:r>
                      <a:endParaRPr lang="es-C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50">
                          <a:effectLst/>
                        </a:rPr>
                        <a:t>0,0%</a:t>
                      </a:r>
                      <a:endParaRPr lang="es-C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800">
                          <a:effectLst/>
                        </a:rPr>
                        <a:t>El volumen total a resolver es de 1.437, el 45 % de ese valor es 647 casos a resolver para el 2° corte. Se resolvieron 245 lo que corresponde a un </a:t>
                      </a:r>
                      <a:r>
                        <a:rPr lang="es-CL" sz="1100">
                          <a:effectLst/>
                        </a:rPr>
                        <a:t>38%</a:t>
                      </a:r>
                      <a:r>
                        <a:rPr lang="es-CL" sz="800">
                          <a:effectLst/>
                        </a:rPr>
                        <a:t> 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4608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800">
                          <a:effectLst/>
                        </a:rPr>
                        <a:t>Resolución de 100,0% de casos con fecha de ingreso según meta definida para SS (25/6/2018)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50">
                          <a:effectLst/>
                        </a:rPr>
                        <a:t>27</a:t>
                      </a:r>
                      <a:endParaRPr lang="es-C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50">
                          <a:effectLst/>
                        </a:rPr>
                        <a:t>319</a:t>
                      </a:r>
                      <a:endParaRPr lang="es-C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50">
                          <a:effectLst/>
                        </a:rPr>
                        <a:t>8,5%</a:t>
                      </a:r>
                      <a:endParaRPr lang="es-C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50" dirty="0">
                          <a:effectLst/>
                        </a:rPr>
                        <a:t>&gt;=100,0%</a:t>
                      </a:r>
                      <a:endParaRPr lang="es-C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50">
                          <a:effectLst/>
                        </a:rPr>
                        <a:t>0,0%</a:t>
                      </a:r>
                      <a:endParaRPr lang="es-C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800">
                          <a:effectLst/>
                        </a:rPr>
                        <a:t>Aunque tampoco cumplimos este indicador, tenemos diferencias con los números que se presentaron en la evaluación.: La meta del SSO para el 2° corte, con fecha 25-6-2018 es de 431 cirugías a resolver, de las cuales se realizaron 73, logrando solo un </a:t>
                      </a:r>
                      <a:r>
                        <a:rPr lang="es-CL" sz="1100">
                          <a:effectLst/>
                        </a:rPr>
                        <a:t>17%. 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9367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800">
                          <a:effectLst/>
                        </a:rPr>
                        <a:t>Resolución del 45,0% del universo total de usuarios PRAIS primera generación con fecha de ingreso igual o anterior al 30 de junio de 2020.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50">
                          <a:effectLst/>
                        </a:rPr>
                        <a:t>8</a:t>
                      </a:r>
                      <a:endParaRPr lang="es-C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50">
                          <a:effectLst/>
                        </a:rPr>
                        <a:t>87</a:t>
                      </a:r>
                      <a:endParaRPr lang="es-C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50">
                          <a:effectLst/>
                        </a:rPr>
                        <a:t>9,2%</a:t>
                      </a:r>
                      <a:endParaRPr lang="es-C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50" dirty="0">
                          <a:effectLst/>
                        </a:rPr>
                        <a:t>&gt;=45,0%</a:t>
                      </a:r>
                      <a:endParaRPr lang="es-C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50" dirty="0">
                          <a:effectLst/>
                        </a:rPr>
                        <a:t>0,0%</a:t>
                      </a:r>
                      <a:endParaRPr lang="es-C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800" dirty="0">
                          <a:effectLst/>
                        </a:rPr>
                        <a:t>El volumen a resolver total es de 112, al momento de la evaluación se han resuelto 73, lo que corresponde a un </a:t>
                      </a:r>
                      <a:r>
                        <a:rPr lang="es-CL" sz="1100" dirty="0">
                          <a:effectLst/>
                        </a:rPr>
                        <a:t>65%</a:t>
                      </a:r>
                      <a:r>
                        <a:rPr lang="es-CL" sz="800" dirty="0">
                          <a:effectLst/>
                        </a:rPr>
                        <a:t> por lo que se cumple este indicador.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976544"/>
              </p:ext>
            </p:extLst>
          </p:nvPr>
        </p:nvGraphicFramePr>
        <p:xfrm>
          <a:off x="242596" y="3038683"/>
          <a:ext cx="5756991" cy="3595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3723"/>
                <a:gridCol w="653873"/>
                <a:gridCol w="824171"/>
                <a:gridCol w="576571"/>
                <a:gridCol w="741638"/>
                <a:gridCol w="653873"/>
                <a:gridCol w="1153142"/>
              </a:tblGrid>
              <a:tr h="92466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CL" sz="900" dirty="0">
                          <a:effectLst/>
                        </a:rPr>
                        <a:t>Nombre Acción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Numerador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Denominador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Porcentaje de Cumplimiento Obtenido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Porcentaje de Cumplimiento Esperado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Resultado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11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Apelación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70541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CL" sz="800">
                          <a:effectLst/>
                        </a:rPr>
                        <a:t>Resolución de 100,0% de casos con fecha de ingreso según meta definida para SS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effectLst/>
                        </a:rPr>
                        <a:t>734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CL" sz="1000">
                          <a:effectLst/>
                        </a:rPr>
                        <a:t>1.919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CL" sz="1000">
                          <a:effectLst/>
                        </a:rPr>
                        <a:t>38,3%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CL" sz="1000">
                          <a:effectLst/>
                        </a:rPr>
                        <a:t>&gt;=100,0%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CL" sz="1000">
                          <a:effectLst/>
                        </a:rPr>
                        <a:t>0,0%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La meta del 2°corte para el SSO, es con corte al 12/07/19 y corresponde a 2.285 (de los cuales 5 son de otros Servicios de Salud), a la fecha se han resuelto 1.342= </a:t>
                      </a:r>
                      <a:r>
                        <a:rPr lang="es-CL" sz="1100">
                          <a:effectLst/>
                        </a:rPr>
                        <a:t>59%</a:t>
                      </a:r>
                      <a:r>
                        <a:rPr lang="es-CL" sz="900">
                          <a:effectLst/>
                        </a:rPr>
                        <a:t>  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96568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CL" sz="800">
                          <a:effectLst/>
                        </a:rPr>
                        <a:t>Resolución del 100,0% de casos SENAME según la meta definida para SS.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CL" sz="1000">
                          <a:effectLst/>
                        </a:rPr>
                        <a:t>3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CL" sz="1000">
                          <a:effectLst/>
                        </a:rPr>
                        <a:t>4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CL" sz="1000">
                          <a:effectLst/>
                        </a:rPr>
                        <a:t>75,0%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CL" sz="1000">
                          <a:effectLst/>
                        </a:rPr>
                        <a:t>&gt;=100,0%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effectLst/>
                        </a:rPr>
                        <a:t>0,0%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CL" sz="900" dirty="0">
                          <a:effectLst/>
                        </a:rPr>
                        <a:t>Según nuestros registros debían resolverse 4 casos SENAME y están los 4 resueltos. =</a:t>
                      </a:r>
                      <a:r>
                        <a:rPr lang="es-CL" sz="1100" dirty="0">
                          <a:effectLst/>
                        </a:rPr>
                        <a:t>100%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838935"/>
              </p:ext>
            </p:extLst>
          </p:nvPr>
        </p:nvGraphicFramePr>
        <p:xfrm>
          <a:off x="242597" y="1062949"/>
          <a:ext cx="5756989" cy="1712499"/>
        </p:xfrm>
        <a:graphic>
          <a:graphicData uri="http://schemas.openxmlformats.org/drawingml/2006/table">
            <a:tbl>
              <a:tblPr firstRow="1" firstCol="1" bandRow="1"/>
              <a:tblGrid>
                <a:gridCol w="3351274"/>
                <a:gridCol w="944951"/>
                <a:gridCol w="859487"/>
                <a:gridCol w="601277"/>
              </a:tblGrid>
              <a:tr h="46704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CL" sz="9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Indicador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CL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Porcentaje de Cumplimiento Servicio de Salud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CL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Porcentaje de Cumplimiento Servicio de Salud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CL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Posición Ranking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7"/>
                    </a:solidFill>
                  </a:tcPr>
                </a:tc>
              </a:tr>
              <a:tr h="77840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CL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Porcentaje de disminución de la lista de espera de consultas nuevas de especialidades médicas con destino APS, en las especialidades de Oftalmología, Ginecología (Climaterio), Otorrinolaringología y Dermatología, ingresadas con fecha igual o anterior al 31 de diciembre del año 2019.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CL" sz="900" b="1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61,16%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CL" sz="900" b="1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62,5%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CL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04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CL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Porcentaje de disminución de la lista de espera de consultas nuevas de especialidades médicas con destino Nivel Secundario, según meta calculada para cada Servicio de Salud.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CL" sz="900" b="1">
                          <a:solidFill>
                            <a:srgbClr val="EF414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47,50%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CL" sz="900" b="1">
                          <a:solidFill>
                            <a:srgbClr val="EF414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50,00%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CL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607540"/>
              </p:ext>
            </p:extLst>
          </p:nvPr>
        </p:nvGraphicFramePr>
        <p:xfrm>
          <a:off x="6210179" y="1062949"/>
          <a:ext cx="5969635" cy="1353680"/>
        </p:xfrm>
        <a:graphic>
          <a:graphicData uri="http://schemas.openxmlformats.org/drawingml/2006/table">
            <a:tbl>
              <a:tblPr firstRow="1" firstCol="1" bandRow="1"/>
              <a:tblGrid>
                <a:gridCol w="3597275"/>
                <a:gridCol w="723900"/>
                <a:gridCol w="990600"/>
                <a:gridCol w="657860"/>
              </a:tblGrid>
              <a:tr h="5076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Indicador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Porcentaje de Cumplimiento País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Porcentaje de Cumplimiento Servicio de Salud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Posición Ranking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7"/>
                    </a:solidFill>
                  </a:tcPr>
                </a:tc>
              </a:tr>
              <a:tr h="507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Porcentaje de disminución de la lista de espera por intervenciones quirúrgicas menores electivas en establecimientos de baja complejidad, ingresadas con fecha igual o anterior al 30 de junio del año 2020.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 b="1">
                          <a:solidFill>
                            <a:srgbClr val="EF414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51,34%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 b="1">
                          <a:solidFill>
                            <a:srgbClr val="EF414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50,00%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Porcentaje de disminución de la lista de espera de intervenciones quirúrgicas mayores electivas, según meta definida para cada Servicio de Salud.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 b="1">
                          <a:solidFill>
                            <a:srgbClr val="EF414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40,26%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 b="1">
                          <a:solidFill>
                            <a:srgbClr val="EF414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10,00%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51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6892" t="10450" r="17567" b="29489"/>
          <a:stretch/>
        </p:blipFill>
        <p:spPr>
          <a:xfrm>
            <a:off x="111967" y="1468858"/>
            <a:ext cx="6559421" cy="4073526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826599"/>
              </p:ext>
            </p:extLst>
          </p:nvPr>
        </p:nvGraphicFramePr>
        <p:xfrm>
          <a:off x="6809750" y="919226"/>
          <a:ext cx="5161425" cy="574069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230339"/>
                <a:gridCol w="506752"/>
                <a:gridCol w="615820"/>
                <a:gridCol w="559837"/>
                <a:gridCol w="541175"/>
                <a:gridCol w="569168"/>
                <a:gridCol w="1138334"/>
              </a:tblGrid>
              <a:tr h="1916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 smtClean="0">
                          <a:effectLst/>
                        </a:rPr>
                        <a:t>ESTABLECIMIENTO ORIGEN </a:t>
                      </a:r>
                      <a:r>
                        <a:rPr lang="es-CL" sz="1200" b="1" u="none" strike="noStrike" baseline="0" dirty="0" smtClean="0">
                          <a:effectLst/>
                        </a:rPr>
                        <a:t> 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 smtClean="0">
                          <a:effectLst/>
                        </a:rPr>
                        <a:t>2017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effectLst/>
                        </a:rPr>
                        <a:t>2018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effectLst/>
                        </a:rPr>
                        <a:t>2019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effectLst/>
                        </a:rPr>
                        <a:t>2020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effectLst/>
                        </a:rPr>
                        <a:t>2021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effectLst/>
                        </a:rPr>
                        <a:t>Total general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916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 smtClean="0">
                          <a:effectLst/>
                        </a:rPr>
                        <a:t>PRAIS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3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12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71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143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229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916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SAFU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7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35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117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188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347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916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HBSJO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1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22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1417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3112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5107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9659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916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 smtClean="0">
                          <a:effectLst/>
                        </a:rPr>
                        <a:t>HPU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1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14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93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108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916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 smtClean="0">
                          <a:effectLst/>
                        </a:rPr>
                        <a:t>HRN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2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1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3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6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916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 smtClean="0">
                          <a:effectLst/>
                        </a:rPr>
                        <a:t>HPO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7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6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76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95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228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412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916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 smtClean="0">
                          <a:effectLst/>
                        </a:rPr>
                        <a:t>HFSLKMM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9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84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131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192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416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916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 smtClean="0">
                          <a:effectLst/>
                        </a:rPr>
                        <a:t>HPM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51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151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221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423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916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 smtClean="0">
                          <a:effectLst/>
                        </a:rPr>
                        <a:t>Cesfam</a:t>
                      </a:r>
                      <a:r>
                        <a:rPr lang="es-CL" sz="1050" u="none" strike="noStrike" baseline="0" dirty="0" smtClean="0">
                          <a:effectLst/>
                        </a:rPr>
                        <a:t> P. Jáuregui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65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278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507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850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916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123301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1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130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243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772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1146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916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123302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62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141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355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558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916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123303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3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151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394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1009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1557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916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123304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1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4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86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215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757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1063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916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123305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3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106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194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523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826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916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123306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1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102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275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663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1041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916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123307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21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209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521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1738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2489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916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123309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1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5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136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363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955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1460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916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123310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2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154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455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799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1410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916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123311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19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60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217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296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916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123312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1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5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83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96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398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583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916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123404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3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15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35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53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916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123423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1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27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45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115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188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916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123425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1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8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57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63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129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916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123801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1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1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916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200209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1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9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10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916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200248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1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1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916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200445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7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18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22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47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916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effectLst/>
                        </a:rPr>
                        <a:t>Total general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effectLst/>
                        </a:rPr>
                        <a:t>11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effectLst/>
                        </a:rPr>
                        <a:t>94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effectLst/>
                        </a:rPr>
                        <a:t>3026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effectLst/>
                        </a:rPr>
                        <a:t>7064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effectLst/>
                        </a:rPr>
                        <a:t>15113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effectLst/>
                        </a:rPr>
                        <a:t>25308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695130" y="596060"/>
            <a:ext cx="5393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solidFill>
                  <a:schemeClr val="accent6">
                    <a:lumMod val="75000"/>
                  </a:schemeClr>
                </a:solidFill>
              </a:rPr>
              <a:t>LISTA DE ESPERA DE CONSULTA MEDICA AL 27 DE NOVIEMBRE ( Salud Digital)</a:t>
            </a:r>
            <a:endParaRPr lang="es-CL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36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927940"/>
              </p:ext>
            </p:extLst>
          </p:nvPr>
        </p:nvGraphicFramePr>
        <p:xfrm>
          <a:off x="5980923" y="546613"/>
          <a:ext cx="5999582" cy="45595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8281"/>
                <a:gridCol w="600689"/>
                <a:gridCol w="606540"/>
                <a:gridCol w="729604"/>
                <a:gridCol w="694444"/>
                <a:gridCol w="624119"/>
                <a:gridCol w="729605"/>
                <a:gridCol w="826300"/>
              </a:tblGrid>
              <a:tr h="37301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1" u="none" strike="noStrike" dirty="0" smtClean="0">
                          <a:effectLst/>
                        </a:rPr>
                        <a:t>ESTABLECIMIENTO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effectLst/>
                        </a:rPr>
                        <a:t>2016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effectLst/>
                        </a:rPr>
                        <a:t>2017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effectLst/>
                        </a:rPr>
                        <a:t>2018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effectLst/>
                        </a:rPr>
                        <a:t>2019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effectLst/>
                        </a:rPr>
                        <a:t>2020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effectLst/>
                        </a:rPr>
                        <a:t>2021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effectLst/>
                        </a:rPr>
                        <a:t>Total general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47995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 dirty="0" smtClean="0">
                          <a:effectLst/>
                        </a:rPr>
                        <a:t>PRAIS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6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37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69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53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165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47995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 dirty="0" smtClean="0">
                          <a:effectLst/>
                        </a:rPr>
                        <a:t>SAFU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14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15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59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124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107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319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47995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HBSJO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5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204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1522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2854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10940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15526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47995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>
                          <a:effectLst/>
                        </a:rPr>
                        <a:t>123101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2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25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91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120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47995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>
                          <a:effectLst/>
                        </a:rPr>
                        <a:t>123102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16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16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47995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>
                          <a:effectLst/>
                        </a:rPr>
                        <a:t>123103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5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2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99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128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360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594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47995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 dirty="0">
                          <a:effectLst/>
                        </a:rPr>
                        <a:t>123104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5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35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80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66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186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47995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>
                          <a:effectLst/>
                        </a:rPr>
                        <a:t>123105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7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32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82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110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231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47995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>
                          <a:effectLst/>
                        </a:rPr>
                        <a:t>123300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7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266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397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290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960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47995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 dirty="0" smtClean="0">
                          <a:effectLst/>
                        </a:rPr>
                        <a:t>Cesfam M. Lopetegui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4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9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457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656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668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1795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47995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>
                          <a:effectLst/>
                        </a:rPr>
                        <a:t>123302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6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161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169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264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600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47995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>
                          <a:effectLst/>
                        </a:rPr>
                        <a:t>123303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27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512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744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506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1790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47995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>
                          <a:effectLst/>
                        </a:rPr>
                        <a:t>123304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13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152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328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693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1186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47995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>
                          <a:effectLst/>
                        </a:rPr>
                        <a:t>123305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18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148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241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278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686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47995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 dirty="0">
                          <a:effectLst/>
                        </a:rPr>
                        <a:t>123306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15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309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358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495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1177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47995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>
                          <a:effectLst/>
                        </a:rPr>
                        <a:t>123307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33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239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629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1095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1996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47995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>
                          <a:effectLst/>
                        </a:rPr>
                        <a:t>123309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14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217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647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603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1482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47995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>
                          <a:effectLst/>
                        </a:rPr>
                        <a:t>123310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16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578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564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488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1646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47995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>
                          <a:effectLst/>
                        </a:rPr>
                        <a:t>123311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2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26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77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189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294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47995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>
                          <a:effectLst/>
                        </a:rPr>
                        <a:t>123312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4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49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118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233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404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47995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>
                          <a:effectLst/>
                        </a:rPr>
                        <a:t>123404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2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6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15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3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26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47995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>
                          <a:effectLst/>
                        </a:rPr>
                        <a:t>123423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27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46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393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467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47995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>
                          <a:effectLst/>
                        </a:rPr>
                        <a:t>123425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6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37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16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60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47995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>
                          <a:effectLst/>
                        </a:rPr>
                        <a:t>123701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47995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>
                          <a:effectLst/>
                        </a:rPr>
                        <a:t>123800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2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47995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>
                          <a:effectLst/>
                        </a:rPr>
                        <a:t>200209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5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4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11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47995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>
                          <a:effectLst/>
                        </a:rPr>
                        <a:t>200445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4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5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10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>
                          <a:effectLst/>
                        </a:rPr>
                        <a:t>4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24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</a:tr>
              <a:tr h="144567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1" u="none" strike="noStrike" dirty="0">
                          <a:effectLst/>
                        </a:rPr>
                        <a:t>Total general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effectLst/>
                        </a:rPr>
                        <a:t>2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effectLst/>
                        </a:rPr>
                        <a:t>37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effectLst/>
                        </a:rPr>
                        <a:t>410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effectLst/>
                        </a:rPr>
                        <a:t>4949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effectLst/>
                        </a:rPr>
                        <a:t>8402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effectLst/>
                        </a:rPr>
                        <a:t>17964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effectLst/>
                        </a:rPr>
                        <a:t>31764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70589" y="479719"/>
            <a:ext cx="4982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i="1" dirty="0" smtClean="0">
                <a:solidFill>
                  <a:srgbClr val="0070C0"/>
                </a:solidFill>
              </a:rPr>
              <a:t>EGRESOS LISTA DE ESPERA MEDICA AÑO </a:t>
            </a:r>
            <a:r>
              <a:rPr lang="es-CL" i="1" dirty="0" smtClean="0">
                <a:solidFill>
                  <a:srgbClr val="0070C0"/>
                </a:solidFill>
              </a:rPr>
              <a:t>2021 AL 27 DE NOVIEMBRE( S. Digital ) </a:t>
            </a:r>
            <a:endParaRPr lang="es-CL" i="1" dirty="0">
              <a:solidFill>
                <a:srgbClr val="0070C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39578" t="36328" r="17233" b="43808"/>
          <a:stretch/>
        </p:blipFill>
        <p:spPr>
          <a:xfrm>
            <a:off x="5896947" y="5243803"/>
            <a:ext cx="6083558" cy="136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2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571023"/>
              </p:ext>
            </p:extLst>
          </p:nvPr>
        </p:nvGraphicFramePr>
        <p:xfrm>
          <a:off x="230670" y="56736"/>
          <a:ext cx="2689811" cy="6801264"/>
        </p:xfrm>
        <a:graphic>
          <a:graphicData uri="http://schemas.openxmlformats.org/drawingml/2006/table">
            <a:tbl>
              <a:tblPr/>
              <a:tblGrid>
                <a:gridCol w="1857250"/>
                <a:gridCol w="832561"/>
              </a:tblGrid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DESTINO</a:t>
                      </a:r>
                      <a:r>
                        <a:rPr lang="es-CL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HBSJO 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  <a:r>
                        <a:rPr lang="es-CL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SIC 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ANESTESIOLOGÍA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BRONCOPULMONAR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BRONCOPULMONAR INFANTIL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CARDIOLOGÍA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1706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CARDIOLOGÍA INFANTIL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CIRUGÍA ADULTO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CIRUGÍA INFANTIL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CIRUGÍA PLÁSTICA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CIRUGÍA PROCTOLÓGICA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CIRUGÍA VASCULAR PERIFÉRICA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DERMATOLOGÍA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ENDOCRINOLOGÍA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ENDOCRINOLOGÍA INFANTIL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GASTROENTEROLOGÍA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913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GASTROENTEROLOGÍA INFANTIL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GENÉTICA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GINECOLOGÍA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HEMATOLOGÍA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HEMATOLOGÍA INFANTIL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INFECTOLOGÍA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INFECTOLOGÍA INFANTIL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INMUNOLOGÍA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MEDICINA FÍSICA Y REHABILITACIÓN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MEDICINA INTERNA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NEFROLOGÍA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NEFROLOGÍA INFANTIL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NEONATOLOGÍA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NEUROCIRUGÍA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NEUROLOGÍA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NEUROLOGÍA INFANTIL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NUTRICIÓN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NUTRICIÓN INFANTIL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OBSTETRICIA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ODONTOLOGIA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ODONTOPEDIATRÍA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OFTALMOLOGÍA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1311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ONCOLOGÍA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OPERATORIA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OTORRINOLARINGOLOGÍA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1247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PEDIATRÍA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PSIQUIATRÍA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PSIQUIATRÍA INFANTIL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REUMATOLOGÍA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TRAUMATOLOGÍA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1865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TRAUMATOLOGÍA INFANTIL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UROLOGÍA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1733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18876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74093"/>
              </p:ext>
            </p:extLst>
          </p:nvPr>
        </p:nvGraphicFramePr>
        <p:xfrm>
          <a:off x="3554964" y="1568834"/>
          <a:ext cx="8190721" cy="4101527"/>
        </p:xfrm>
        <a:graphic>
          <a:graphicData uri="http://schemas.openxmlformats.org/drawingml/2006/table">
            <a:tbl>
              <a:tblPr/>
              <a:tblGrid>
                <a:gridCol w="1781803"/>
                <a:gridCol w="466873"/>
                <a:gridCol w="541176"/>
                <a:gridCol w="429208"/>
                <a:gridCol w="503853"/>
                <a:gridCol w="578498"/>
                <a:gridCol w="447869"/>
                <a:gridCol w="503853"/>
                <a:gridCol w="447870"/>
                <a:gridCol w="373224"/>
                <a:gridCol w="298580"/>
                <a:gridCol w="386821"/>
                <a:gridCol w="275652"/>
                <a:gridCol w="298580"/>
                <a:gridCol w="335902"/>
                <a:gridCol w="520959"/>
              </a:tblGrid>
              <a:tr h="594583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Etiquetas de fila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CESFAM ENTRE LAGOS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CESFAM LOPETEGUI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CESFAM PABLO ARAYA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CESFAM PUAUCHO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CESFAM PURRANQUE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CESFAM SAN PABLO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COSAM ORIENTE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COSAM RAHUE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CRD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HMQ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HPO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HPU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HRN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(en blanco)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4864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CIRUGÍA PEDIÁTRICA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64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DERMATOLOGÍA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64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GINECOLOGÍA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MEDICINA FÍSICA Y REHABILITACIÓN (FISIATRÍA ADULTO)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MEDICINA FÍSICA Y REHABILITACIÓN ADULTO (FISIATRÍA ADULTO)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64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MEDICINA INTERNA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64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OFTALMOLOGÃA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64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OFTALMOLOGÃ­A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64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OFTALMOLOGÍA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2074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4483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64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OTORRINOLARINGOLOGÍA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1032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1277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64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PEDIATRÍA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64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PSIQUIATRIA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64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PSIQUIATRÍA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64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PSIQUIATRIA ADULTO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64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PSIQUIATRÍA ADULTO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64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PSIQUIATRIA INFANTIL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5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PSIQUIATRÍA PEDIÁTRICA Y DE LA ADOLESCENCIA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64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REHABILITACIÓN ORAL: PRÓTESIS REMOVIBLE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64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UROLOGÍA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64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2319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1473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6432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5523722" y="466531"/>
            <a:ext cx="493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LISTA ESPERA CONSULTA MEDICA POR ESTABLECIMIENTO DE DESTINO Y ESPECIALIDAD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9014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95130" y="596060"/>
            <a:ext cx="5393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solidFill>
                  <a:schemeClr val="accent6">
                    <a:lumMod val="75000"/>
                  </a:schemeClr>
                </a:solidFill>
              </a:rPr>
              <a:t>LISTA DE ESPERA DE CONSULTA ODONTOLOGICA  AL 27 DE NOVIEMBRE ( Salud Digital)</a:t>
            </a:r>
            <a:endParaRPr lang="es-CL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6683" t="16326" r="17347" b="17414"/>
          <a:stretch/>
        </p:blipFill>
        <p:spPr>
          <a:xfrm>
            <a:off x="1" y="1418253"/>
            <a:ext cx="6275842" cy="3545633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423399"/>
              </p:ext>
            </p:extLst>
          </p:nvPr>
        </p:nvGraphicFramePr>
        <p:xfrm>
          <a:off x="6407166" y="1685663"/>
          <a:ext cx="5535871" cy="4483903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110182"/>
                <a:gridCol w="423003"/>
                <a:gridCol w="419878"/>
                <a:gridCol w="447869"/>
                <a:gridCol w="466531"/>
                <a:gridCol w="419877"/>
                <a:gridCol w="447870"/>
                <a:gridCol w="429208"/>
                <a:gridCol w="577176"/>
                <a:gridCol w="794277"/>
              </a:tblGrid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 smtClean="0">
                          <a:effectLst/>
                        </a:rPr>
                        <a:t>ESTABLECIMIENTO</a:t>
                      </a:r>
                      <a:r>
                        <a:rPr lang="es-CL" sz="1000" b="1" u="none" strike="noStrike" baseline="0" dirty="0" smtClean="0">
                          <a:effectLst/>
                        </a:rPr>
                        <a:t> ORIGEN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>
                          <a:effectLst/>
                        </a:rPr>
                        <a:t>2013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>
                          <a:effectLst/>
                        </a:rPr>
                        <a:t>2014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>
                          <a:effectLst/>
                        </a:rPr>
                        <a:t>2016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>
                          <a:effectLst/>
                        </a:rPr>
                        <a:t>2017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>
                          <a:effectLst/>
                        </a:rPr>
                        <a:t>2018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>
                          <a:effectLst/>
                        </a:rPr>
                        <a:t>2019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>
                          <a:effectLst/>
                        </a:rPr>
                        <a:t>2020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>
                          <a:effectLst/>
                        </a:rPr>
                        <a:t>2021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Total general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123030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6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22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30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123100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7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19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63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205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473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>
                          <a:effectLst/>
                        </a:rPr>
                        <a:t>767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123101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>
                          <a:effectLst/>
                        </a:rPr>
                        <a:t>2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123102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8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12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>
                          <a:effectLst/>
                        </a:rPr>
                        <a:t>24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123103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17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58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53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114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>
                          <a:effectLst/>
                        </a:rPr>
                        <a:t>244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123104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27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16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36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>
                          <a:effectLst/>
                        </a:rPr>
                        <a:t>81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123105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30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40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47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>
                          <a:effectLst/>
                        </a:rPr>
                        <a:t>120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123300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32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49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67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209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232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270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>
                          <a:effectLst/>
                        </a:rPr>
                        <a:t>859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123301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242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353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452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>
                          <a:effectLst/>
                        </a:rPr>
                        <a:t>1082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123302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1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23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104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141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175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>
                          <a:effectLst/>
                        </a:rPr>
                        <a:t>455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123303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11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95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121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232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275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379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>
                          <a:effectLst/>
                        </a:rPr>
                        <a:t>1114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123304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3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18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103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116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208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>
                          <a:effectLst/>
                        </a:rPr>
                        <a:t>449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123305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9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27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64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66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118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>
                          <a:effectLst/>
                        </a:rPr>
                        <a:t>284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123306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22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23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44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181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250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302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>
                          <a:effectLst/>
                        </a:rPr>
                        <a:t>822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123307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9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115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84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297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>
                          <a:effectLst/>
                        </a:rPr>
                        <a:t>505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123309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31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92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136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208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>
                          <a:effectLst/>
                        </a:rPr>
                        <a:t>468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123310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96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60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227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276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416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1117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123311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7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4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14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26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123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178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123312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6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16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32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109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167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123404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5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3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4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1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15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123423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8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4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25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14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15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66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123425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10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30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15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13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68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Total general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>
                          <a:effectLst/>
                        </a:rPr>
                        <a:t>1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>
                          <a:effectLst/>
                        </a:rPr>
                        <a:t>2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>
                          <a:effectLst/>
                        </a:rPr>
                        <a:t>112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>
                          <a:effectLst/>
                        </a:rPr>
                        <a:t>324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>
                          <a:effectLst/>
                        </a:rPr>
                        <a:t>498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>
                          <a:effectLst/>
                        </a:rPr>
                        <a:t>1844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>
                          <a:effectLst/>
                        </a:rPr>
                        <a:t>2353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3783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8917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73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5231573"/>
              </p:ext>
            </p:extLst>
          </p:nvPr>
        </p:nvGraphicFramePr>
        <p:xfrm>
          <a:off x="3028301" y="1310578"/>
          <a:ext cx="5892801" cy="4038972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3720266"/>
                <a:gridCol w="675547"/>
                <a:gridCol w="329845"/>
                <a:gridCol w="329845"/>
                <a:gridCol w="837298"/>
              </a:tblGrid>
              <a:tr h="228972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u="none" strike="noStrike" dirty="0" smtClean="0">
                          <a:effectLst/>
                        </a:rPr>
                        <a:t>Especialidad odontológica 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u="none" strike="noStrike">
                          <a:effectLst/>
                        </a:rPr>
                        <a:t>HBSJO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u="none" strike="noStrike">
                          <a:effectLst/>
                        </a:rPr>
                        <a:t>HPU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u="none" strike="noStrike" dirty="0">
                          <a:effectLst/>
                        </a:rPr>
                        <a:t>HRN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u="none" strike="noStrike" dirty="0">
                          <a:effectLst/>
                        </a:rPr>
                        <a:t>Total general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>
                          <a:effectLst/>
                        </a:rPr>
                        <a:t>CIRUGÍA MAXILO FACIAL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7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 dirty="0">
                          <a:effectLst/>
                        </a:rPr>
                        <a:t>7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>
                          <a:effectLst/>
                        </a:rPr>
                        <a:t>CIRUGÍA MÁXILO FACIAL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614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 dirty="0">
                          <a:effectLst/>
                        </a:rPr>
                        <a:t>615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CIRUGÍA Y TRAUMATOLOGÍA BUCO MAXILOFACIAL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43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8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 dirty="0">
                          <a:effectLst/>
                        </a:rPr>
                        <a:t>51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CIRUGÍA Y TRAUMATOLOGÍA BUCO MÁXILOFACIAL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79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 dirty="0">
                          <a:effectLst/>
                        </a:rPr>
                        <a:t>79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CIRUGÍA Y TRAUMATOLOGÍA MÁXILO FACIAL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15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 dirty="0">
                          <a:effectLst/>
                        </a:rPr>
                        <a:t>15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CIRUGÍA Y TRAUMATOLOGÍA MAXILOFACIAL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 dirty="0">
                          <a:effectLst/>
                        </a:rPr>
                        <a:t>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ENDODONCIA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1704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47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78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 dirty="0">
                          <a:effectLst/>
                        </a:rPr>
                        <a:t>1829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IMPLANTOLOGÍA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30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 dirty="0">
                          <a:effectLst/>
                        </a:rPr>
                        <a:t>30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MEDICINA FÍSICA Y REHABILITACIÓN (FISIATRÍA ADULTO)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3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 dirty="0">
                          <a:effectLst/>
                        </a:rPr>
                        <a:t>3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ODONTOPEDIATRÍA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455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63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77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 dirty="0">
                          <a:effectLst/>
                        </a:rPr>
                        <a:t>595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ORTODONCIA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1610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65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 dirty="0">
                          <a:effectLst/>
                        </a:rPr>
                        <a:t>1675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ORTODONCIA Y ORTOPEDIA DENTO MÁXILO FACIAL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100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 dirty="0">
                          <a:effectLst/>
                        </a:rPr>
                        <a:t>100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PERIODONCIA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643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 dirty="0">
                          <a:effectLst/>
                        </a:rPr>
                        <a:t>643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REHABILITACIÓN ORAL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19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 dirty="0">
                          <a:effectLst/>
                        </a:rPr>
                        <a:t>19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REHABILITACIÓN ORAL: PRÓTESIS FIJA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13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27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 dirty="0">
                          <a:effectLst/>
                        </a:rPr>
                        <a:t>40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REHABILITACIÓN ORAL: PRÓTESIS REMOVIBLE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157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63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 dirty="0">
                          <a:effectLst/>
                        </a:rPr>
                        <a:t>220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REHABILITACIÓN: PRÓTESIS FIJA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430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9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 dirty="0">
                          <a:effectLst/>
                        </a:rPr>
                        <a:t>439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REHABILITACIÓN: PRÓTESIS REMOVIBLE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2321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 dirty="0">
                          <a:effectLst/>
                        </a:rPr>
                        <a:t>2335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TRASTORNOS TEMPOROMANDIBULARES Y DOLOR OROFACIAL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220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 dirty="0">
                          <a:effectLst/>
                        </a:rPr>
                        <a:t>220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u="none" strike="noStrike" dirty="0">
                          <a:effectLst/>
                        </a:rPr>
                        <a:t>Total general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u="none" strike="noStrike" dirty="0">
                          <a:effectLst/>
                        </a:rPr>
                        <a:t>8072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u="none" strike="noStrike" dirty="0">
                          <a:effectLst/>
                        </a:rPr>
                        <a:t>578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u="none" strike="noStrike" dirty="0">
                          <a:effectLst/>
                        </a:rPr>
                        <a:t>267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 dirty="0">
                          <a:effectLst/>
                        </a:rPr>
                        <a:t>8917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638939" y="531845"/>
            <a:ext cx="5103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LE POR ESPECIALIDAD ODONTOLOGICA Y ESTABLECIMIENTO DE DESTINO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3493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70589" y="199801"/>
            <a:ext cx="4982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i="1" dirty="0" smtClean="0">
                <a:solidFill>
                  <a:srgbClr val="0070C0"/>
                </a:solidFill>
              </a:rPr>
              <a:t>EGRESOS LISTA DE ESPERA </a:t>
            </a:r>
            <a:r>
              <a:rPr lang="es-CL" i="1" dirty="0" smtClean="0">
                <a:solidFill>
                  <a:srgbClr val="0070C0"/>
                </a:solidFill>
              </a:rPr>
              <a:t>ODONTOLOGICA </a:t>
            </a:r>
            <a:r>
              <a:rPr lang="es-CL" i="1" dirty="0" smtClean="0">
                <a:solidFill>
                  <a:srgbClr val="0070C0"/>
                </a:solidFill>
              </a:rPr>
              <a:t>AÑO </a:t>
            </a:r>
            <a:r>
              <a:rPr lang="es-CL" i="1" dirty="0" smtClean="0">
                <a:solidFill>
                  <a:srgbClr val="0070C0"/>
                </a:solidFill>
              </a:rPr>
              <a:t>2021 AL 27 DE NOVIEMBRE( S. Digital ) </a:t>
            </a:r>
            <a:endParaRPr lang="es-CL" i="1" dirty="0">
              <a:solidFill>
                <a:srgbClr val="0070C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8265" t="43537" r="17041" b="38367"/>
          <a:stretch/>
        </p:blipFill>
        <p:spPr>
          <a:xfrm>
            <a:off x="0" y="846132"/>
            <a:ext cx="5682342" cy="1866122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977538"/>
              </p:ext>
            </p:extLst>
          </p:nvPr>
        </p:nvGraphicFramePr>
        <p:xfrm>
          <a:off x="5868954" y="365631"/>
          <a:ext cx="6008914" cy="5482335"/>
        </p:xfrm>
        <a:graphic>
          <a:graphicData uri="http://schemas.openxmlformats.org/drawingml/2006/table">
            <a:tbl>
              <a:tblPr/>
              <a:tblGrid>
                <a:gridCol w="2351315"/>
                <a:gridCol w="363894"/>
                <a:gridCol w="419878"/>
                <a:gridCol w="429208"/>
                <a:gridCol w="410547"/>
                <a:gridCol w="410547"/>
                <a:gridCol w="382555"/>
                <a:gridCol w="409591"/>
                <a:gridCol w="430164"/>
                <a:gridCol w="401215"/>
              </a:tblGrid>
              <a:tr h="344382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ESPECIALIDAD 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79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CIRUGÍA MAXILO FACIAL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44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CIRUGÍA MÁXILO FACIAL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9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CIRUGÍA Y TRAUMATOLOGÍA BUCO MAXILOFACIAL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382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CIRUGÍA Y TRAUMATOLOGÍA BUCO MÁXILOFACIAL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9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CIRUGÍA Y TRAUMATOLOGÍA MÁXILO FACIAL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37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ENDODONCIA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9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IMPLANTOLOGÍA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9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IMPLANTOLOGIA BUCO MAXILOFACIAL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9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MEDICINA FÍSICA Y REHABILITACIÓN (FISIATRÍA ADULTO)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09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ODONTOPEDIATRÍA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9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ORTODONCIA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9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ORTODONCIA Y ORTOPEDIA DENTO MÁXILO FACIAL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25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PERIODONCIA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9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REHABILITACIÓN ORAL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9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REHABILITACIÓN ORAL: PRÓTESIS FIJA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9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REHABILITACIÓN ORAL: PRÓTESIS REMOVIBLE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14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REHABILITACIÓN: PRÓTESIS FIJA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04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REHABILITACIÓN: PRÓTESIS REMOVIBLE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9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TRASTORNOS TEEMPOROMANDIBULARES Y DOLOR OROFACIAL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96"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TRASTORNOS TEMPOROMANDIBULARES Y DOLOR OROFACIAL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382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39" y="2945519"/>
            <a:ext cx="4662846" cy="375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9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7066" t="18503" r="17424" b="28843"/>
          <a:stretch/>
        </p:blipFill>
        <p:spPr>
          <a:xfrm>
            <a:off x="1483567" y="391886"/>
            <a:ext cx="9125339" cy="539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891712"/>
              </p:ext>
            </p:extLst>
          </p:nvPr>
        </p:nvGraphicFramePr>
        <p:xfrm>
          <a:off x="1511559" y="399662"/>
          <a:ext cx="9276050" cy="6458338"/>
        </p:xfrm>
        <a:graphic>
          <a:graphicData uri="http://schemas.openxmlformats.org/drawingml/2006/table">
            <a:tbl>
              <a:tblPr/>
              <a:tblGrid>
                <a:gridCol w="5027189"/>
                <a:gridCol w="595740"/>
                <a:gridCol w="775586"/>
                <a:gridCol w="640700"/>
                <a:gridCol w="528298"/>
                <a:gridCol w="528298"/>
                <a:gridCol w="449615"/>
                <a:gridCol w="730624"/>
              </a:tblGrid>
              <a:tr h="113315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 de cirugía por rango de días en espera </a:t>
                      </a:r>
                      <a:endParaRPr lang="es-C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&lt;60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61-120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121-180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181-364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365-730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&gt;730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63109"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BIOPSIA DE PIEL Y/O MUCOSA POR CURETAJE O SECCION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01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CARDIOLOGIA, NEUMOLOGIA, CICRUGIA CARDIOVASCULAR DE TORAX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01"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CIRUGIA ABDOMINAL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01"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CIRUGIA ABDOMINAL - COLE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01"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CIRUGIA CABEZA Y CUELLO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01"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CIRUGIA DE TORAX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01"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CIRUGIA GINECOLOGICA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01"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CIRUGIA INFANTIL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01"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CIRUGIA MAXILOFACIAL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01"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CIRUGIA OFTALMOLOGICA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784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01"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CIRUGIA OTORRINOLARINGOLOGICA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01"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CIRUGIA PLASTICA Y REPARADORA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01"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CIRUGIA PROCTOLOGICA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01"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CIRUGIA TEGUMENTOS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01"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CIRUGIA TRAUMATOLOGICA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1453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01"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CIRUGIA VASCULAR PERIFERICA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737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01"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DERMATOLOGIA Y TEGUMENTOS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529"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EXTIRPACION DE LESION BENIGNA SUBEPIDERMICA, INCLUYE TUMOR SOLIDO, QUISTE EPIDERMICO Y LIPOMA POR LESION - RESTO DEL CUERPO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2529"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EXTIRPACION DE LESION BENIGNA SUBEPIDERMICA, INCLUYE TUMOR SOLIDO, QUISTE EPIDERMICO Y LIPOMA POR LESION (CARA,CUELLO, GENITALES)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2529"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EXTIRPACION DE LESIONES BENIGNAS POR SEC TANGENCIAL, CURETAJE Y/O FULGURACION HASTA 15 LESIONES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2529"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EXTIRPACION, REPARACION O BIOPSIA, TOTAL O PARCIAL, DE LESIONES BENIGNAS CUTANEAS POR EXCISION - CABEZA, CUELLO Y GENITALES DESDE 4 Y HASTA 6 LESIONES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2529"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EXTIRPACION, REPARACION O BIOPSIA, TOTAL O PARCIAL, DE LESIONES BENIGNAS CUTANEAS POR EXCISION - CABEZA, CUELLO, GENITALES HASTA 3 LESIONES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2529"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EXTIRPACION, REPARACION O BIOPSIA, TOTAL O PARCIAL, DE LESIONES BENIGNAS CUTANEAS POR EXCISION - RESTO DEL CUERPO DESDE 4 Y HASTA 6 LESIONES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2529"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EXTIRPACION, REPARACION O BIOPSIA, TOTAL O PARCIAL, DE LESIONES BENIGNAS CUTANEAS POR EXCISION - RESTO DEL CUERPO HASTA 3 LESIONES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1301"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NEUROCIRUGIA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01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ONICECTOMIA TOTAL O PARCIAL SIMPLE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01"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PEDIATRIA TRAUMATOLOGICA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01"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UROLOGIA Y NEFROLOGIA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01"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VACIAMIENTO Y CURETAJE QUIRURGICO DE LESIONES QUISTICAS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01"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1001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1412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2825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6584</a:t>
                      </a:r>
                    </a:p>
                  </a:txBody>
                  <a:tcPr marL="7018" marR="7018" marT="7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11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2244</Words>
  <Application>Microsoft Office PowerPoint</Application>
  <PresentationFormat>Panorámica</PresentationFormat>
  <Paragraphs>1669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CIRUGIA MENOR EN ESPERA EN APS </vt:lpstr>
      <vt:lpstr>EGRESOS 2021 QUIRURGICOS</vt:lpstr>
      <vt:lpstr>COMGES 4-5 </vt:lpstr>
      <vt:lpstr>Apelación COMGES 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Equipo: MXL60910ZS</dc:creator>
  <cp:lastModifiedBy>Equipo: MXL60910ZS</cp:lastModifiedBy>
  <cp:revision>15</cp:revision>
  <dcterms:created xsi:type="dcterms:W3CDTF">2021-11-29T19:01:12Z</dcterms:created>
  <dcterms:modified xsi:type="dcterms:W3CDTF">2021-11-30T19:15:16Z</dcterms:modified>
</cp:coreProperties>
</file>